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60" r:id="rId3"/>
    <p:sldId id="276" r:id="rId4"/>
    <p:sldId id="277" r:id="rId5"/>
    <p:sldId id="278" r:id="rId6"/>
    <p:sldId id="279" r:id="rId7"/>
    <p:sldId id="280" r:id="rId8"/>
    <p:sldId id="261" r:id="rId9"/>
    <p:sldId id="266" r:id="rId10"/>
    <p:sldId id="267" r:id="rId11"/>
    <p:sldId id="262" r:id="rId12"/>
    <p:sldId id="272" r:id="rId13"/>
    <p:sldId id="273" r:id="rId14"/>
    <p:sldId id="274" r:id="rId15"/>
    <p:sldId id="275" r:id="rId16"/>
    <p:sldId id="263" r:id="rId17"/>
    <p:sldId id="270" r:id="rId18"/>
    <p:sldId id="271" r:id="rId19"/>
    <p:sldId id="268" r:id="rId20"/>
    <p:sldId id="264" r:id="rId21"/>
    <p:sldId id="265" r:id="rId22"/>
    <p:sldId id="258" r:id="rId23"/>
  </p:sldIdLst>
  <p:sldSz cx="9906000" cy="6858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 autoAdjust="0"/>
  </p:normalViewPr>
  <p:slideViewPr>
    <p:cSldViewPr snapToGrid="0">
      <p:cViewPr>
        <p:scale>
          <a:sx n="60" d="100"/>
          <a:sy n="60" d="100"/>
        </p:scale>
        <p:origin x="4530" y="22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64292-8F06-4935-8215-D1B757E44454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B45FE-7328-49B6-AB81-944D53A9EA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B45FE-7328-49B6-AB81-944D53A9EA3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46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19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63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13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2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73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7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40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0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7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19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02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49000"/>
                <a:lumMod val="66000"/>
              </a:schemeClr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19D7-0BE1-4020-A917-164EF758A4EE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8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657326"/>
            <a:ext cx="9906000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lnSpc>
                <a:spcPct val="90000"/>
              </a:lnSpc>
            </a:pPr>
            <a:r>
              <a:rPr lang="ru-RU" sz="4800" dirty="0">
                <a:solidFill>
                  <a:prstClr val="white"/>
                </a:solidFill>
                <a:latin typeface="Myriad Pro"/>
              </a:rPr>
              <a:t>Сайт для кондитерской</a:t>
            </a:r>
            <a:endParaRPr lang="en-US" sz="4800" dirty="0">
              <a:solidFill>
                <a:prstClr val="white"/>
              </a:solidFill>
              <a:latin typeface="Myriad Pro"/>
            </a:endParaRPr>
          </a:p>
          <a:p>
            <a:pPr algn="ctr" defTabSz="685800">
              <a:lnSpc>
                <a:spcPct val="90000"/>
              </a:lnSpc>
            </a:pPr>
            <a:r>
              <a:rPr lang="ru-RU" sz="4800" dirty="0">
                <a:solidFill>
                  <a:prstClr val="white"/>
                </a:solidFill>
                <a:latin typeface="Myriad Pro"/>
              </a:rPr>
              <a:t>«</a:t>
            </a:r>
            <a:r>
              <a:rPr lang="en-US" sz="48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48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48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35" y="850764"/>
            <a:ext cx="2119130" cy="582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B474C-D4DF-6D70-259C-D0E3D52BFC15}"/>
              </a:ext>
            </a:extLst>
          </p:cNvPr>
          <p:cNvSpPr txBox="1"/>
          <p:nvPr/>
        </p:nvSpPr>
        <p:spPr>
          <a:xfrm>
            <a:off x="567489" y="4930018"/>
            <a:ext cx="74295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Команда разработчиков:</a:t>
            </a:r>
            <a:b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</a:b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Студенты группы ИС</a:t>
            </a:r>
            <a:r>
              <a:rPr lang="en-US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/</a:t>
            </a: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б-20-1-о</a:t>
            </a:r>
            <a:b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</a:br>
            <a:r>
              <a:rPr lang="ru-RU" sz="2400" baseline="30000" dirty="0" err="1">
                <a:solidFill>
                  <a:prstClr val="white"/>
                </a:solidFill>
                <a:latin typeface="Myriad Pro Light" panose="020B0403030403020204" pitchFamily="34" charset="0"/>
              </a:rPr>
              <a:t>Хроменко</a:t>
            </a: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 Данил Алексеевич</a:t>
            </a:r>
            <a:b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</a:br>
            <a:r>
              <a:rPr lang="ru-RU" sz="2400" baseline="30000" dirty="0">
                <a:solidFill>
                  <a:prstClr val="white"/>
                </a:solidFill>
                <a:latin typeface="Myriad Pro Light" panose="020B0403030403020204" pitchFamily="34" charset="0"/>
              </a:rPr>
              <a:t>Семко Владислав Викторович</a:t>
            </a:r>
            <a:endParaRPr lang="ru-RU" sz="40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4935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акциями (2)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888AC8-5E79-7D96-C08A-4970A1C92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59" y="3429000"/>
            <a:ext cx="8341479" cy="2126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87641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тортами на заказ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587E79-043C-6590-B33A-17F35829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06611"/>
            <a:ext cx="8229600" cy="429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96045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Оформление торта на заказ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74D93-1A12-870A-A057-5C5D0C8A0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168" y="2306610"/>
            <a:ext cx="6822431" cy="429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330981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изделиями для доставки на дом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FD1BB5-689A-600C-1BFA-D1FA40164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177" y="2306609"/>
            <a:ext cx="2575644" cy="429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B4FA61-163C-A4F7-81A4-013641296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43" y="2217310"/>
            <a:ext cx="8037711" cy="4383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10183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Покупка торта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FD1BB5-689A-600C-1BFA-D1FA40164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177" y="2306609"/>
            <a:ext cx="2575644" cy="429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20225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«Корзина с покупками»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7F02EB-571F-7EBE-65B1-B39665A4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" y="3140699"/>
            <a:ext cx="8620749" cy="2310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37179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мастер-классами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CC8EEE-6B79-6949-C901-95F62E875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1" y="2246020"/>
            <a:ext cx="8372475" cy="4240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633120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мастер-классами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2D90FB-3EF0-891C-895E-35CE2C14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2274061"/>
            <a:ext cx="8372474" cy="4212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57348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Запись на мастер-класс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2D90FB-3EF0-891C-895E-35CE2C14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2274061"/>
            <a:ext cx="8372474" cy="4212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7F8F76-FC49-0FFB-AD05-89C25966C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34" y="2274061"/>
            <a:ext cx="8368202" cy="4212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69574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Нижний колонтитул с контактной информацией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AC3E98-F127-3BD0-46BD-6FF54ACB3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3777942"/>
            <a:ext cx="8372476" cy="764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44950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285137"/>
            <a:ext cx="8543925" cy="571543"/>
          </a:xfrm>
        </p:spPr>
        <p:txBody>
          <a:bodyPr>
            <a:normAutofit fontScale="90000"/>
          </a:bodyPr>
          <a:lstStyle/>
          <a:p>
            <a:r>
              <a:rPr lang="ru-RU" dirty="0"/>
              <a:t>Карточка проекта</a:t>
            </a:r>
          </a:p>
        </p:txBody>
      </p:sp>
      <p:graphicFrame>
        <p:nvGraphicFramePr>
          <p:cNvPr id="10" name="Таблица 11">
            <a:extLst>
              <a:ext uri="{FF2B5EF4-FFF2-40B4-BE49-F238E27FC236}">
                <a16:creationId xmlns:a16="http://schemas.microsoft.com/office/drawing/2014/main" id="{FE0D20EF-F1DB-7E84-4FA7-F3572AEA6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638410"/>
              </p:ext>
            </p:extLst>
          </p:nvPr>
        </p:nvGraphicFramePr>
        <p:xfrm>
          <a:off x="681038" y="1858327"/>
          <a:ext cx="8543924" cy="4678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271962">
                  <a:extLst>
                    <a:ext uri="{9D8B030D-6E8A-4147-A177-3AD203B41FA5}">
                      <a16:colId xmlns:a16="http://schemas.microsoft.com/office/drawing/2014/main" val="3237059012"/>
                    </a:ext>
                  </a:extLst>
                </a:gridCol>
                <a:gridCol w="4271962">
                  <a:extLst>
                    <a:ext uri="{9D8B030D-6E8A-4147-A177-3AD203B41FA5}">
                      <a16:colId xmlns:a16="http://schemas.microsoft.com/office/drawing/2014/main" val="2166968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Проблема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Предлагаемое решение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Проблема взаимодействия клиента и производителя (кондитерской).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Создание удобного сайта для удобного покупки кондитерских изделий клиентами.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8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Вовлечённые стороны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Требования к решению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4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Владелец кондитерской</a:t>
                      </a:r>
                    </a:p>
                    <a:p>
                      <a:r>
                        <a:rPr lang="ru-RU" dirty="0"/>
                        <a:t>Кондитеры</a:t>
                      </a:r>
                      <a:br>
                        <a:rPr lang="ru-RU" dirty="0"/>
                      </a:br>
                      <a:r>
                        <a:rPr lang="ru-RU" dirty="0"/>
                        <a:t>Клиенты (покупатели кондитерских изделий)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Удобство интерфейса для заказа кондитерских изделий.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81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/>
                        <a:t>Срок реализации проекта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Участники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23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01.09.2022 – 28.03.2023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Семко Владислав Игоревич –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Full-stack 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разработчик.</a:t>
                      </a:r>
                    </a:p>
                    <a:p>
                      <a:r>
                        <a:rPr lang="ru-RU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Хроменко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Данил Алексеевич</a:t>
                      </a:r>
                      <a:r>
                        <a:rPr lang="ru-RU" dirty="0"/>
                        <a:t> –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Full-stack 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разработчик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ответственный за документацию.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14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08559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Подведение итогов работы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BA04846-072C-494C-B781-046DB3DC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566737"/>
            <a:ext cx="8543924" cy="36415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В начале разработки проекта основной целью ставилась разработка сайта для кондитерской «</a:t>
            </a:r>
            <a:r>
              <a:rPr lang="en-US" dirty="0"/>
              <a:t>Farina</a:t>
            </a:r>
            <a:r>
              <a:rPr lang="ru-RU" dirty="0"/>
              <a:t>»</a:t>
            </a:r>
            <a:r>
              <a:rPr lang="en-US" dirty="0"/>
              <a:t>, </a:t>
            </a:r>
            <a:r>
              <a:rPr lang="ru-RU" dirty="0"/>
              <a:t>предоставляющего удобное взаимодействие между клиентами и кондитерской.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Данный сайт должен был предоставлять возможность</a:t>
            </a:r>
            <a:r>
              <a:rPr lang="en-US" dirty="0"/>
              <a:t>:</a:t>
            </a:r>
            <a:endParaRPr lang="ru-RU" dirty="0"/>
          </a:p>
          <a:p>
            <a:pPr lvl="1"/>
            <a:r>
              <a:rPr lang="ru-RU" dirty="0"/>
              <a:t>создания сладостей на заказ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доставки кондитерского изделия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покупки продуктов, которые есть в наличии с возможностью использования фильтров для удобного поиска интересующего продукта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ознакомления с деятельностью кондитерской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получение контактов кондитерской</a:t>
            </a:r>
            <a:r>
              <a:rPr lang="en-US" dirty="0"/>
              <a:t>;</a:t>
            </a:r>
            <a:endParaRPr lang="ru-RU" dirty="0"/>
          </a:p>
          <a:p>
            <a:pPr lvl="1"/>
            <a:r>
              <a:rPr lang="ru-RU" dirty="0"/>
              <a:t>заинтересовать клиента своей деятельностью.</a:t>
            </a:r>
          </a:p>
        </p:txBody>
      </p:sp>
    </p:spTree>
    <p:extLst>
      <p:ext uri="{BB962C8B-B14F-4D97-AF65-F5344CB8AC3E}">
        <p14:creationId xmlns:p14="http://schemas.microsoft.com/office/powerpoint/2010/main" val="196675607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Подведение итогов работы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BA04846-072C-494C-B781-046DB3DC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566737"/>
            <a:ext cx="8543924" cy="3641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 результате разработки проекта достигнуты поставленные перед командой задачи, получен сайт с реализацией основного функционала для взаимодействия клиентов и кондитерской.</a:t>
            </a:r>
          </a:p>
          <a:p>
            <a:pPr marL="0" indent="0">
              <a:buNone/>
            </a:pPr>
            <a:r>
              <a:rPr lang="ru-RU" sz="2400" dirty="0"/>
              <a:t>В дальнейшем данный сайт можно использовать для удобной покупки кондитерских изделий.</a:t>
            </a:r>
          </a:p>
        </p:txBody>
      </p:sp>
    </p:spTree>
    <p:extLst>
      <p:ext uri="{BB962C8B-B14F-4D97-AF65-F5344CB8AC3E}">
        <p14:creationId xmlns:p14="http://schemas.microsoft.com/office/powerpoint/2010/main" val="325739626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01556"/>
            <a:ext cx="99060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ru-RU" baseline="30000" dirty="0">
              <a:latin typeface="Myriad Pro Light" panose="020B04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074928"/>
            <a:ext cx="9906000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dirty="0">
                <a:solidFill>
                  <a:schemeClr val="bg1"/>
                </a:solidFill>
                <a:latin typeface="Myriad Pro"/>
              </a:rPr>
              <a:t>СПАСИБО ЗА ВНИМАНИЕ!</a:t>
            </a:r>
            <a:endParaRPr lang="ru-RU" sz="48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530791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285137"/>
            <a:ext cx="8543925" cy="571543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предметной области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DE5FDC5-B979-DB13-EF0F-E8A320635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33600"/>
            <a:ext cx="8543925" cy="4043363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Целевыми пользователями конечного продукта, является представитель бизнеса, нуждающийся в удобном способе продажи своих продуктов для клиентов. Такими клиентами могут являться любые люди, желающие приобрести кондитерские изделия, которые будут удовлетворять их потребностям. Данная модель отношений «Клиент» – «Исполнитель» сейчас осуществляется не самым приятным образом, так как зачастую аналогичные кондитерские не предоставляют такого сервиса, как им хотелось бы.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1890906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392127"/>
            <a:ext cx="8543925" cy="752210"/>
          </a:xfrm>
        </p:spPr>
        <p:txBody>
          <a:bodyPr>
            <a:noAutofit/>
          </a:bodyPr>
          <a:lstStyle/>
          <a:p>
            <a:r>
              <a:rPr lang="ru-RU" sz="4000" dirty="0"/>
              <a:t>Обоснование выбора программного обеспечения для реализации проекта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D85CDE5-FCD7-F61E-C70E-C2867571D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534653"/>
            <a:ext cx="8543925" cy="3642309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5ED5EA-2990-4639-E4A0-B6291682F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179" y="4355807"/>
            <a:ext cx="4013640" cy="1387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1BC9D7-07AC-DF58-28A4-62B96D5F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7" y="2598802"/>
            <a:ext cx="4013640" cy="1385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64E07A-075E-D1AD-2511-D14800235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360" y="2586279"/>
            <a:ext cx="4094602" cy="1410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69116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392127"/>
            <a:ext cx="8543925" cy="752210"/>
          </a:xfrm>
        </p:spPr>
        <p:txBody>
          <a:bodyPr>
            <a:noAutofit/>
          </a:bodyPr>
          <a:lstStyle/>
          <a:p>
            <a:r>
              <a:rPr lang="ru-RU" sz="4000" dirty="0"/>
              <a:t>Обоснование выбора программного обеспечения для реализации проекта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D85CDE5-FCD7-F61E-C70E-C2867571D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711117"/>
            <a:ext cx="8543925" cy="377555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HTML, CSS и JavaScript - основы веб-разработки, которые необходимы для создания качественного сайта. HTML отвечает за структуру, CSS - за внешний вид и стиль, а JavaScript - за динамические эффекты и интерактивность. Вместе они создают сайт, который удовлетворяет потребности пользователей и помогает достигнуть компании ее целей.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941851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392127"/>
            <a:ext cx="8543925" cy="752210"/>
          </a:xfrm>
        </p:spPr>
        <p:txBody>
          <a:bodyPr>
            <a:noAutofit/>
          </a:bodyPr>
          <a:lstStyle/>
          <a:p>
            <a:r>
              <a:rPr lang="ru-RU" sz="4000" dirty="0"/>
              <a:t>Обоснование выбора программного обеспечения для реализации проекта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79CE03-E10F-F442-0DD5-4D99F6C5E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95" y="3024476"/>
            <a:ext cx="2855270" cy="2715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F4AB73-C7E5-8BB6-8603-1C17F9F67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638" y="2996540"/>
            <a:ext cx="4982324" cy="2743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26343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392127"/>
            <a:ext cx="8543925" cy="752210"/>
          </a:xfrm>
        </p:spPr>
        <p:txBody>
          <a:bodyPr>
            <a:noAutofit/>
          </a:bodyPr>
          <a:lstStyle/>
          <a:p>
            <a:r>
              <a:rPr lang="ru-RU" sz="4000" dirty="0"/>
              <a:t>Обоснование выбора программного обеспечения для реализации проекта</a:t>
            </a:r>
          </a:p>
        </p:txBody>
      </p:sp>
      <p:sp>
        <p:nvSpPr>
          <p:cNvPr id="2" name="Объект 6">
            <a:extLst>
              <a:ext uri="{FF2B5EF4-FFF2-40B4-BE49-F238E27FC236}">
                <a16:creationId xmlns:a16="http://schemas.microsoft.com/office/drawing/2014/main" id="{21B68B96-7C54-970E-13E3-DA8EF290E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566737"/>
            <a:ext cx="8543925" cy="3919931"/>
          </a:xfrm>
        </p:spPr>
        <p:txBody>
          <a:bodyPr>
            <a:normAutofit fontScale="92500"/>
          </a:bodyPr>
          <a:lstStyle/>
          <a:p>
            <a:r>
              <a:rPr lang="ru-RU" sz="3200" dirty="0" err="1"/>
              <a:t>Figma</a:t>
            </a:r>
            <a:r>
              <a:rPr lang="ru-RU" sz="3200" dirty="0"/>
              <a:t> - мощный инструмент для разработки интерфейсов, который позволяет создавать качественные дизайны для сайтов и приложений. Он облачный, что позволяет работать с любого устройства и делиться работами с коллегами. VS Code - популярный текстовый редактор для веб-разработки благодаря своему функционалу, расширяемости и доступности на многих платформах.</a:t>
            </a:r>
          </a:p>
        </p:txBody>
      </p:sp>
    </p:spTree>
    <p:extLst>
      <p:ext uri="{BB962C8B-B14F-4D97-AF65-F5344CB8AC3E}">
        <p14:creationId xmlns:p14="http://schemas.microsoft.com/office/powerpoint/2010/main" val="35941571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Демонстрация результатов разработки проекта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F1CDBB-AA9C-AD86-EE20-5BC1C59A6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91" y="2604455"/>
            <a:ext cx="7677815" cy="3878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1826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486886"/>
            <a:ext cx="5510894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lnSpc>
                <a:spcPct val="90000"/>
              </a:lnSpc>
            </a:pPr>
            <a:r>
              <a:rPr lang="ru-RU" sz="1600" dirty="0">
                <a:solidFill>
                  <a:prstClr val="white"/>
                </a:solidFill>
                <a:latin typeface="Myriad Pro"/>
              </a:rPr>
              <a:t>Сайт для кондитерской «</a:t>
            </a:r>
            <a:r>
              <a:rPr lang="en-US" sz="1600" dirty="0">
                <a:solidFill>
                  <a:prstClr val="white"/>
                </a:solidFill>
                <a:latin typeface="Myriad Pro"/>
              </a:rPr>
              <a:t>Farina</a:t>
            </a:r>
            <a:r>
              <a:rPr lang="ru-RU" sz="1600" dirty="0">
                <a:solidFill>
                  <a:prstClr val="white"/>
                </a:solidFill>
                <a:latin typeface="Myriad Pro"/>
              </a:rPr>
              <a:t>»</a:t>
            </a:r>
            <a:endParaRPr lang="ru-RU" sz="1600" baseline="30000" dirty="0">
              <a:solidFill>
                <a:prstClr val="black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4F6064-ACB3-8EA7-89B9-9459FEF7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500864"/>
            <a:ext cx="8543925" cy="571543"/>
          </a:xfrm>
        </p:spPr>
        <p:txBody>
          <a:bodyPr>
            <a:noAutofit/>
          </a:bodyPr>
          <a:lstStyle/>
          <a:p>
            <a:r>
              <a:rPr lang="ru-RU" sz="3600" dirty="0"/>
              <a:t>Раздел с акциями (1)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525707-7530-DB6A-FF9A-B9D64DF5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21" y="2480525"/>
            <a:ext cx="8300956" cy="3890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55423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587</Words>
  <Application>Microsoft Office PowerPoint</Application>
  <PresentationFormat>Лист A4 (210x297 мм)</PresentationFormat>
  <Paragraphs>73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Myriad Pro</vt:lpstr>
      <vt:lpstr>Myriad Pro Light</vt:lpstr>
      <vt:lpstr>Times New Roman</vt:lpstr>
      <vt:lpstr>Тема Office</vt:lpstr>
      <vt:lpstr>Презентация PowerPoint</vt:lpstr>
      <vt:lpstr>Карточка проекта</vt:lpstr>
      <vt:lpstr>Анализ предметной области</vt:lpstr>
      <vt:lpstr>Обоснование выбора программного обеспечения для реализации проекта</vt:lpstr>
      <vt:lpstr>Обоснование выбора программного обеспечения для реализации проекта</vt:lpstr>
      <vt:lpstr>Обоснование выбора программного обеспечения для реализации проекта</vt:lpstr>
      <vt:lpstr>Обоснование выбора программного обеспечения для реализации проекта</vt:lpstr>
      <vt:lpstr>Демонстрация результатов разработки проекта</vt:lpstr>
      <vt:lpstr>Раздел с акциями (1)</vt:lpstr>
      <vt:lpstr>Раздел с акциями (2)</vt:lpstr>
      <vt:lpstr>Раздел с тортами на заказ</vt:lpstr>
      <vt:lpstr>Оформление торта на заказ</vt:lpstr>
      <vt:lpstr>Раздел с изделиями для доставки на дом</vt:lpstr>
      <vt:lpstr>Покупка торта</vt:lpstr>
      <vt:lpstr>«Корзина с покупками»</vt:lpstr>
      <vt:lpstr>Раздел с мастер-классами</vt:lpstr>
      <vt:lpstr>Раздел с мастер-классами</vt:lpstr>
      <vt:lpstr>Запись на мастер-класс</vt:lpstr>
      <vt:lpstr>Нижний колонтитул с контактной информацией</vt:lpstr>
      <vt:lpstr>Подведение итогов работы</vt:lpstr>
      <vt:lpstr>Подведение итогов работы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Danil</cp:lastModifiedBy>
  <cp:revision>29</cp:revision>
  <dcterms:created xsi:type="dcterms:W3CDTF">2016-11-24T06:35:02Z</dcterms:created>
  <dcterms:modified xsi:type="dcterms:W3CDTF">2023-03-28T05:02:18Z</dcterms:modified>
</cp:coreProperties>
</file>